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9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58721" autoAdjust="0"/>
  </p:normalViewPr>
  <p:slideViewPr>
    <p:cSldViewPr snapToGrid="0">
      <p:cViewPr varScale="1">
        <p:scale>
          <a:sx n="53" d="100"/>
          <a:sy n="53" d="100"/>
        </p:scale>
        <p:origin x="22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C2BF1BE9-DF6A-4F39-A76C-6D983682812B}"/>
    <pc:docChg chg="custSel addSld modSld">
      <pc:chgData name="Jacco Klappe" userId="8dc76b16-3d28-4290-a3e4-5925144ff93c" providerId="ADAL" clId="{C2BF1BE9-DF6A-4F39-A76C-6D983682812B}" dt="2019-09-17T11:27:15.314" v="1896" actId="20577"/>
      <pc:docMkLst>
        <pc:docMk/>
      </pc:docMkLst>
      <pc:sldChg chg="modSp">
        <pc:chgData name="Jacco Klappe" userId="8dc76b16-3d28-4290-a3e4-5925144ff93c" providerId="ADAL" clId="{C2BF1BE9-DF6A-4F39-A76C-6D983682812B}" dt="2019-09-17T11:12:21.899" v="372" actId="20577"/>
        <pc:sldMkLst>
          <pc:docMk/>
          <pc:sldMk cId="4258646270" sldId="307"/>
        </pc:sldMkLst>
        <pc:spChg chg="mod">
          <ac:chgData name="Jacco Klappe" userId="8dc76b16-3d28-4290-a3e4-5925144ff93c" providerId="ADAL" clId="{C2BF1BE9-DF6A-4F39-A76C-6D983682812B}" dt="2019-09-17T11:08:25.410" v="33" actId="20577"/>
          <ac:spMkLst>
            <pc:docMk/>
            <pc:sldMk cId="4258646270" sldId="307"/>
            <ac:spMk id="2" creationId="{6AABFEE1-4C8E-415E-94DB-3C2468AA8C10}"/>
          </ac:spMkLst>
        </pc:spChg>
        <pc:spChg chg="mod">
          <ac:chgData name="Jacco Klappe" userId="8dc76b16-3d28-4290-a3e4-5925144ff93c" providerId="ADAL" clId="{C2BF1BE9-DF6A-4F39-A76C-6D983682812B}" dt="2019-09-17T11:12:21.899" v="372" actId="20577"/>
          <ac:spMkLst>
            <pc:docMk/>
            <pc:sldMk cId="4258646270" sldId="307"/>
            <ac:spMk id="3" creationId="{EF2D9E06-C5B6-40D7-ABFA-612F67D282E8}"/>
          </ac:spMkLst>
        </pc:spChg>
      </pc:sldChg>
      <pc:sldChg chg="modSp">
        <pc:chgData name="Jacco Klappe" userId="8dc76b16-3d28-4290-a3e4-5925144ff93c" providerId="ADAL" clId="{C2BF1BE9-DF6A-4F39-A76C-6D983682812B}" dt="2019-09-17T11:15:37.707" v="651" actId="20577"/>
        <pc:sldMkLst>
          <pc:docMk/>
          <pc:sldMk cId="1531260934" sldId="308"/>
        </pc:sldMkLst>
        <pc:spChg chg="mod">
          <ac:chgData name="Jacco Klappe" userId="8dc76b16-3d28-4290-a3e4-5925144ff93c" providerId="ADAL" clId="{C2BF1BE9-DF6A-4F39-A76C-6D983682812B}" dt="2019-09-17T11:13:20.831" v="445" actId="14100"/>
          <ac:spMkLst>
            <pc:docMk/>
            <pc:sldMk cId="1531260934" sldId="308"/>
            <ac:spMk id="2" creationId="{6AABFEE1-4C8E-415E-94DB-3C2468AA8C10}"/>
          </ac:spMkLst>
        </pc:spChg>
        <pc:spChg chg="mod">
          <ac:chgData name="Jacco Klappe" userId="8dc76b16-3d28-4290-a3e4-5925144ff93c" providerId="ADAL" clId="{C2BF1BE9-DF6A-4F39-A76C-6D983682812B}" dt="2019-09-17T11:15:37.707" v="651" actId="20577"/>
          <ac:spMkLst>
            <pc:docMk/>
            <pc:sldMk cId="1531260934" sldId="308"/>
            <ac:spMk id="3" creationId="{EF2D9E06-C5B6-40D7-ABFA-612F67D282E8}"/>
          </ac:spMkLst>
        </pc:spChg>
      </pc:sldChg>
      <pc:sldChg chg="modSp">
        <pc:chgData name="Jacco Klappe" userId="8dc76b16-3d28-4290-a3e4-5925144ff93c" providerId="ADAL" clId="{C2BF1BE9-DF6A-4F39-A76C-6D983682812B}" dt="2019-09-17T11:19:03.372" v="970" actId="14100"/>
        <pc:sldMkLst>
          <pc:docMk/>
          <pc:sldMk cId="3820797923" sldId="309"/>
        </pc:sldMkLst>
        <pc:spChg chg="mod">
          <ac:chgData name="Jacco Klappe" userId="8dc76b16-3d28-4290-a3e4-5925144ff93c" providerId="ADAL" clId="{C2BF1BE9-DF6A-4F39-A76C-6D983682812B}" dt="2019-09-17T11:16:20.633" v="688" actId="14100"/>
          <ac:spMkLst>
            <pc:docMk/>
            <pc:sldMk cId="3820797923" sldId="309"/>
            <ac:spMk id="2" creationId="{6AABFEE1-4C8E-415E-94DB-3C2468AA8C10}"/>
          </ac:spMkLst>
        </pc:spChg>
        <pc:spChg chg="mod">
          <ac:chgData name="Jacco Klappe" userId="8dc76b16-3d28-4290-a3e4-5925144ff93c" providerId="ADAL" clId="{C2BF1BE9-DF6A-4F39-A76C-6D983682812B}" dt="2019-09-17T11:19:03.372" v="970" actId="14100"/>
          <ac:spMkLst>
            <pc:docMk/>
            <pc:sldMk cId="3820797923" sldId="309"/>
            <ac:spMk id="3" creationId="{EF2D9E06-C5B6-40D7-ABFA-612F67D282E8}"/>
          </ac:spMkLst>
        </pc:spChg>
      </pc:sldChg>
      <pc:sldChg chg="modSp add">
        <pc:chgData name="Jacco Klappe" userId="8dc76b16-3d28-4290-a3e4-5925144ff93c" providerId="ADAL" clId="{C2BF1BE9-DF6A-4F39-A76C-6D983682812B}" dt="2019-09-17T11:21:18.020" v="1233" actId="20577"/>
        <pc:sldMkLst>
          <pc:docMk/>
          <pc:sldMk cId="2972210988" sldId="310"/>
        </pc:sldMkLst>
        <pc:spChg chg="mod">
          <ac:chgData name="Jacco Klappe" userId="8dc76b16-3d28-4290-a3e4-5925144ff93c" providerId="ADAL" clId="{C2BF1BE9-DF6A-4F39-A76C-6D983682812B}" dt="2019-09-17T11:19:44.590" v="1041" actId="20577"/>
          <ac:spMkLst>
            <pc:docMk/>
            <pc:sldMk cId="2972210988" sldId="310"/>
            <ac:spMk id="2" creationId="{6AABFEE1-4C8E-415E-94DB-3C2468AA8C10}"/>
          </ac:spMkLst>
        </pc:spChg>
        <pc:spChg chg="mod">
          <ac:chgData name="Jacco Klappe" userId="8dc76b16-3d28-4290-a3e4-5925144ff93c" providerId="ADAL" clId="{C2BF1BE9-DF6A-4F39-A76C-6D983682812B}" dt="2019-09-17T11:21:18.020" v="1233" actId="20577"/>
          <ac:spMkLst>
            <pc:docMk/>
            <pc:sldMk cId="2972210988" sldId="310"/>
            <ac:spMk id="3" creationId="{EF2D9E06-C5B6-40D7-ABFA-612F67D282E8}"/>
          </ac:spMkLst>
        </pc:spChg>
      </pc:sldChg>
      <pc:sldChg chg="modSp add">
        <pc:chgData name="Jacco Klappe" userId="8dc76b16-3d28-4290-a3e4-5925144ff93c" providerId="ADAL" clId="{C2BF1BE9-DF6A-4F39-A76C-6D983682812B}" dt="2019-09-17T11:27:15.314" v="1896" actId="20577"/>
        <pc:sldMkLst>
          <pc:docMk/>
          <pc:sldMk cId="2020503838" sldId="311"/>
        </pc:sldMkLst>
        <pc:spChg chg="mod">
          <ac:chgData name="Jacco Klappe" userId="8dc76b16-3d28-4290-a3e4-5925144ff93c" providerId="ADAL" clId="{C2BF1BE9-DF6A-4F39-A76C-6D983682812B}" dt="2019-09-17T11:21:59.579" v="1270" actId="27636"/>
          <ac:spMkLst>
            <pc:docMk/>
            <pc:sldMk cId="2020503838" sldId="311"/>
            <ac:spMk id="2" creationId="{6AABFEE1-4C8E-415E-94DB-3C2468AA8C10}"/>
          </ac:spMkLst>
        </pc:spChg>
        <pc:spChg chg="mod">
          <ac:chgData name="Jacco Klappe" userId="8dc76b16-3d28-4290-a3e4-5925144ff93c" providerId="ADAL" clId="{C2BF1BE9-DF6A-4F39-A76C-6D983682812B}" dt="2019-09-17T11:27:15.314" v="1896" actId="20577"/>
          <ac:spMkLst>
            <pc:docMk/>
            <pc:sldMk cId="2020503838" sldId="311"/>
            <ac:spMk id="3" creationId="{EF2D9E06-C5B6-40D7-ABFA-612F67D282E8}"/>
          </ac:spMkLst>
        </pc:spChg>
      </pc:sldChg>
    </pc:docChg>
  </pc:docChgLst>
  <pc:docChgLst>
    <pc:chgData name="Jacco Klappe" userId="8dc76b16-3d28-4290-a3e4-5925144ff93c" providerId="ADAL" clId="{914FC1CD-1422-4BD9-8B95-8DE5C17BF322}"/>
    <pc:docChg chg="delSld">
      <pc:chgData name="Jacco Klappe" userId="8dc76b16-3d28-4290-a3e4-5925144ff93c" providerId="ADAL" clId="{914FC1CD-1422-4BD9-8B95-8DE5C17BF322}" dt="2019-09-25T06:45:23.665" v="2" actId="2696"/>
      <pc:docMkLst>
        <pc:docMk/>
      </pc:docMkLst>
      <pc:sldChg chg="del">
        <pc:chgData name="Jacco Klappe" userId="8dc76b16-3d28-4290-a3e4-5925144ff93c" providerId="ADAL" clId="{914FC1CD-1422-4BD9-8B95-8DE5C17BF322}" dt="2019-09-25T06:45:18.569" v="0" actId="2696"/>
        <pc:sldMkLst>
          <pc:docMk/>
          <pc:sldMk cId="333501746" sldId="312"/>
        </pc:sldMkLst>
      </pc:sldChg>
      <pc:sldChg chg="del">
        <pc:chgData name="Jacco Klappe" userId="8dc76b16-3d28-4290-a3e4-5925144ff93c" providerId="ADAL" clId="{914FC1CD-1422-4BD9-8B95-8DE5C17BF322}" dt="2019-09-25T06:45:20.922" v="1" actId="2696"/>
        <pc:sldMkLst>
          <pc:docMk/>
          <pc:sldMk cId="3894342758" sldId="313"/>
        </pc:sldMkLst>
      </pc:sldChg>
      <pc:sldChg chg="del">
        <pc:chgData name="Jacco Klappe" userId="8dc76b16-3d28-4290-a3e4-5925144ff93c" providerId="ADAL" clId="{914FC1CD-1422-4BD9-8B95-8DE5C17BF322}" dt="2019-09-25T06:45:23.665" v="2" actId="2696"/>
        <pc:sldMkLst>
          <pc:docMk/>
          <pc:sldMk cId="2419805755" sldId="3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25-9-2019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673A-9A7C-477C-9E08-56C14197C704}" type="datetimeFigureOut">
              <a:rPr lang="nl-NL" smtClean="0"/>
              <a:t>25-9-2019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841F-01F1-4A28-BCF2-40BEA15904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305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783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224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82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034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984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50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2576" y="1728144"/>
            <a:ext cx="9357264" cy="2496384"/>
          </a:xfrm>
        </p:spPr>
        <p:txBody>
          <a:bodyPr/>
          <a:lstStyle/>
          <a:p>
            <a:pPr algn="ctr"/>
            <a:r>
              <a:rPr lang="nl-NL" dirty="0"/>
              <a:t>Inleiding Calculeren en Begroten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 groen</a:t>
            </a:r>
          </a:p>
        </p:txBody>
      </p:sp>
    </p:spTree>
    <p:extLst>
      <p:ext uri="{BB962C8B-B14F-4D97-AF65-F5344CB8AC3E}">
        <p14:creationId xmlns:p14="http://schemas.microsoft.com/office/powerpoint/2010/main" val="43140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project?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2048256"/>
            <a:ext cx="11131200" cy="4031082"/>
          </a:xfrm>
        </p:spPr>
        <p:txBody>
          <a:bodyPr/>
          <a:lstStyle/>
          <a:p>
            <a:r>
              <a:rPr lang="nl-NL" dirty="0"/>
              <a:t>Tijdelijke organisatievorm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Om een uniek en vooraf gedefinieerd product te maken of resultaat te behalen</a:t>
            </a:r>
          </a:p>
          <a:p>
            <a:endParaRPr lang="nl-NL" dirty="0"/>
          </a:p>
          <a:p>
            <a:r>
              <a:rPr lang="nl-NL" dirty="0"/>
              <a:t>Op een vooraf gesproken tijdstip (planning)</a:t>
            </a:r>
          </a:p>
          <a:p>
            <a:endParaRPr lang="nl-NL" dirty="0"/>
          </a:p>
          <a:p>
            <a:r>
              <a:rPr lang="nl-NL" dirty="0"/>
              <a:t>Gebruik maken van vooraf gestelde middelen</a:t>
            </a:r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3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5738A-D4D4-4F3A-9142-AB0DFFA6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goed Projectmanagement?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47DCC4-09B7-4F37-88D5-FE708AA76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728000"/>
            <a:ext cx="9036000" cy="4351338"/>
          </a:xfrm>
        </p:spPr>
        <p:txBody>
          <a:bodyPr/>
          <a:lstStyle/>
          <a:p>
            <a:r>
              <a:rPr lang="nl-NL" dirty="0"/>
              <a:t>De juiste mensen</a:t>
            </a:r>
          </a:p>
          <a:p>
            <a:endParaRPr lang="nl-NL" dirty="0"/>
          </a:p>
          <a:p>
            <a:r>
              <a:rPr lang="nl-NL" dirty="0"/>
              <a:t>Op de juiste tijd</a:t>
            </a:r>
          </a:p>
          <a:p>
            <a:endParaRPr lang="nl-NL" dirty="0"/>
          </a:p>
          <a:p>
            <a:r>
              <a:rPr lang="nl-NL" dirty="0"/>
              <a:t>Op basis van juist verkregen informatie</a:t>
            </a:r>
          </a:p>
          <a:p>
            <a:endParaRPr lang="nl-NL" dirty="0"/>
          </a:p>
          <a:p>
            <a:r>
              <a:rPr lang="nl-NL" dirty="0"/>
              <a:t>De juiste activiteiten te laten uitvoeren</a:t>
            </a:r>
          </a:p>
          <a:p>
            <a:endParaRPr lang="nl-NL" dirty="0"/>
          </a:p>
          <a:p>
            <a:r>
              <a:rPr lang="nl-NL" dirty="0"/>
              <a:t>Om te komen tot het juiste doel</a:t>
            </a:r>
          </a:p>
          <a:p>
            <a:endParaRPr lang="nl-NL" dirty="0"/>
          </a:p>
          <a:p>
            <a:r>
              <a:rPr lang="nl-NL" dirty="0"/>
              <a:t>De juist producten en/of diensten</a:t>
            </a:r>
          </a:p>
        </p:txBody>
      </p:sp>
    </p:spTree>
    <p:extLst>
      <p:ext uri="{BB962C8B-B14F-4D97-AF65-F5344CB8AC3E}">
        <p14:creationId xmlns:p14="http://schemas.microsoft.com/office/powerpoint/2010/main" val="25587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 opstellen begroting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728000"/>
            <a:ext cx="9036000" cy="4351338"/>
          </a:xfrm>
        </p:spPr>
        <p:txBody>
          <a:bodyPr/>
          <a:lstStyle/>
          <a:p>
            <a:r>
              <a:rPr lang="nl-NL" dirty="0"/>
              <a:t>Stap 1: Inventariseren</a:t>
            </a:r>
          </a:p>
          <a:p>
            <a:endParaRPr lang="nl-NL" dirty="0"/>
          </a:p>
          <a:p>
            <a:r>
              <a:rPr lang="nl-NL" dirty="0"/>
              <a:t>Stap 2: bepalen van arbeidsuren en machine-uren</a:t>
            </a:r>
          </a:p>
          <a:p>
            <a:endParaRPr lang="nl-NL" dirty="0"/>
          </a:p>
          <a:p>
            <a:r>
              <a:rPr lang="nl-NL" dirty="0"/>
              <a:t>Stap 3: Bepalen van de materiaalkosten</a:t>
            </a:r>
          </a:p>
          <a:p>
            <a:endParaRPr lang="nl-NL" dirty="0"/>
          </a:p>
          <a:p>
            <a:r>
              <a:rPr lang="nl-NL" dirty="0"/>
              <a:t>Stap 4: Bepalen van de indirecte kosten</a:t>
            </a:r>
          </a:p>
          <a:p>
            <a:endParaRPr lang="nl-NL" dirty="0"/>
          </a:p>
          <a:p>
            <a:r>
              <a:rPr lang="nl-NL" dirty="0"/>
              <a:t>Stap 5: Opstellen van de begroting</a:t>
            </a:r>
          </a:p>
        </p:txBody>
      </p:sp>
    </p:spTree>
    <p:extLst>
      <p:ext uri="{BB962C8B-B14F-4D97-AF65-F5344CB8AC3E}">
        <p14:creationId xmlns:p14="http://schemas.microsoft.com/office/powerpoint/2010/main" val="280293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1: Inventariseren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509696"/>
            <a:ext cx="9036000" cy="46260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Informatie verzamelen</a:t>
            </a:r>
          </a:p>
          <a:p>
            <a:endParaRPr lang="nl-NL" dirty="0"/>
          </a:p>
          <a:p>
            <a:r>
              <a:rPr lang="nl-NL" dirty="0"/>
              <a:t>Wat moet er gedaan worden?</a:t>
            </a:r>
          </a:p>
          <a:p>
            <a:endParaRPr lang="nl-NL" dirty="0"/>
          </a:p>
          <a:p>
            <a:r>
              <a:rPr lang="nl-NL" dirty="0"/>
              <a:t>Op welke manier uitgevoerd?</a:t>
            </a:r>
          </a:p>
          <a:p>
            <a:endParaRPr lang="nl-NL" dirty="0"/>
          </a:p>
          <a:p>
            <a:r>
              <a:rPr lang="nl-NL" dirty="0"/>
              <a:t>Met welke materialen?</a:t>
            </a:r>
          </a:p>
          <a:p>
            <a:endParaRPr lang="nl-NL" dirty="0"/>
          </a:p>
          <a:p>
            <a:pPr lvl="1"/>
            <a:r>
              <a:rPr lang="nl-NL" dirty="0"/>
              <a:t>	De volgende stukken heb je hierbij o.a. nodig:</a:t>
            </a:r>
          </a:p>
          <a:p>
            <a:pPr marL="342900" lvl="1" indent="-342900"/>
            <a:r>
              <a:rPr lang="nl-NL" dirty="0"/>
              <a:t>			- Ontwerptekenen</a:t>
            </a:r>
          </a:p>
          <a:p>
            <a:pPr marL="342900" lvl="1" indent="-342900"/>
            <a:r>
              <a:rPr lang="nl-NL" dirty="0"/>
              <a:t>			- Technische detailtekening</a:t>
            </a:r>
          </a:p>
          <a:p>
            <a:pPr marL="342900" lvl="1" indent="-342900"/>
            <a:r>
              <a:rPr lang="nl-NL" dirty="0"/>
              <a:t>			- Materialenstaat</a:t>
            </a:r>
          </a:p>
          <a:p>
            <a:pPr marL="342900" lvl="1" indent="-342900"/>
            <a:r>
              <a:rPr lang="nl-NL" dirty="0"/>
              <a:t>			- Werkomschrijving</a:t>
            </a:r>
          </a:p>
        </p:txBody>
      </p:sp>
    </p:spTree>
    <p:extLst>
      <p:ext uri="{BB962C8B-B14F-4D97-AF65-F5344CB8AC3E}">
        <p14:creationId xmlns:p14="http://schemas.microsoft.com/office/powerpoint/2010/main" val="425864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71664" cy="1600272"/>
          </a:xfrm>
        </p:spPr>
        <p:txBody>
          <a:bodyPr>
            <a:normAutofit fontScale="90000"/>
          </a:bodyPr>
          <a:lstStyle/>
          <a:p>
            <a:r>
              <a:rPr lang="nl-NL" dirty="0"/>
              <a:t>Stap 2 </a:t>
            </a:r>
            <a:br>
              <a:rPr lang="nl-NL" dirty="0"/>
            </a:br>
            <a:r>
              <a:rPr lang="nl-NL" dirty="0"/>
              <a:t>Bepalen van de arbeids- en machine-uren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304288"/>
            <a:ext cx="9741312" cy="2761488"/>
          </a:xfrm>
        </p:spPr>
        <p:txBody>
          <a:bodyPr/>
          <a:lstStyle/>
          <a:p>
            <a:r>
              <a:rPr lang="nl-NL" dirty="0"/>
              <a:t>Calculatienormen</a:t>
            </a:r>
          </a:p>
          <a:p>
            <a:endParaRPr lang="nl-NL" dirty="0"/>
          </a:p>
          <a:p>
            <a:r>
              <a:rPr lang="nl-NL" dirty="0"/>
              <a:t>Arbeids- en machine-uren zijn directe kosten!</a:t>
            </a:r>
          </a:p>
          <a:p>
            <a:endParaRPr lang="nl-NL" dirty="0"/>
          </a:p>
          <a:p>
            <a:r>
              <a:rPr lang="nl-NL" dirty="0"/>
              <a:t>H3 behandelt de arbeidskosten en H4 de machinekosten</a:t>
            </a:r>
          </a:p>
        </p:txBody>
      </p:sp>
    </p:spTree>
    <p:extLst>
      <p:ext uri="{BB962C8B-B14F-4D97-AF65-F5344CB8AC3E}">
        <p14:creationId xmlns:p14="http://schemas.microsoft.com/office/powerpoint/2010/main" val="153126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71664" cy="1080000"/>
          </a:xfrm>
        </p:spPr>
        <p:txBody>
          <a:bodyPr>
            <a:normAutofit fontScale="90000"/>
          </a:bodyPr>
          <a:lstStyle/>
          <a:p>
            <a:r>
              <a:rPr lang="nl-NL" dirty="0"/>
              <a:t>Stap 3 Bepalen van de materiaalkosten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3537450"/>
          </a:xfrm>
        </p:spPr>
        <p:txBody>
          <a:bodyPr/>
          <a:lstStyle/>
          <a:p>
            <a:r>
              <a:rPr lang="nl-NL" dirty="0"/>
              <a:t>Welke materialen heb je nodig?</a:t>
            </a:r>
          </a:p>
          <a:p>
            <a:endParaRPr lang="nl-NL" dirty="0"/>
          </a:p>
          <a:p>
            <a:r>
              <a:rPr lang="nl-NL" dirty="0"/>
              <a:t>Hoeveel heb je van welk materiaal nodig? (materiaalstaten)</a:t>
            </a:r>
          </a:p>
          <a:p>
            <a:endParaRPr lang="nl-NL" dirty="0"/>
          </a:p>
          <a:p>
            <a:r>
              <a:rPr lang="nl-NL" dirty="0"/>
              <a:t>Waar ga je ze bestellen (bestel en levertijd!!)</a:t>
            </a:r>
          </a:p>
          <a:p>
            <a:endParaRPr lang="nl-NL" dirty="0"/>
          </a:p>
          <a:p>
            <a:r>
              <a:rPr lang="nl-NL" dirty="0"/>
              <a:t>Materiaalkosten zijn ook directe kosten</a:t>
            </a:r>
          </a:p>
          <a:p>
            <a:endParaRPr lang="nl-NL" dirty="0"/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079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979056" cy="1080000"/>
          </a:xfrm>
        </p:spPr>
        <p:txBody>
          <a:bodyPr>
            <a:normAutofit fontScale="90000"/>
          </a:bodyPr>
          <a:lstStyle/>
          <a:p>
            <a:r>
              <a:rPr lang="nl-NL" dirty="0"/>
              <a:t>Stap 4 Bepalen van de indirecte kosten</a:t>
            </a:r>
            <a:br>
              <a:rPr lang="nl-NL" dirty="0"/>
            </a:br>
            <a:r>
              <a:rPr lang="nl-NL" dirty="0"/>
              <a:t>		(Staartkosten)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/>
          <a:lstStyle/>
          <a:p>
            <a:r>
              <a:rPr lang="nl-NL" dirty="0"/>
              <a:t>Eenmalige kosten</a:t>
            </a:r>
          </a:p>
          <a:p>
            <a:endParaRPr lang="nl-NL" dirty="0"/>
          </a:p>
          <a:p>
            <a:r>
              <a:rPr lang="nl-NL" dirty="0"/>
              <a:t>Uitvoeringskosten en kosten voor toezicht en directievoering</a:t>
            </a:r>
          </a:p>
          <a:p>
            <a:endParaRPr lang="nl-NL" dirty="0"/>
          </a:p>
          <a:p>
            <a:r>
              <a:rPr lang="nl-NL" dirty="0"/>
              <a:t>Algemene kosten</a:t>
            </a:r>
          </a:p>
          <a:p>
            <a:endParaRPr lang="nl-NL" dirty="0"/>
          </a:p>
          <a:p>
            <a:r>
              <a:rPr lang="nl-NL" dirty="0"/>
              <a:t>Winst en Risico</a:t>
            </a:r>
          </a:p>
          <a:p>
            <a:endParaRPr lang="nl-NL" dirty="0"/>
          </a:p>
          <a:p>
            <a:r>
              <a:rPr lang="nl-NL" dirty="0"/>
              <a:t>Stelposten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221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Stap 5 Opstellen van de begroting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Alle stukken zijn bestudeerd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Je hebt op de werkplek gekeken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Alle onderdelen voor begroting helder in kaart gebracht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dirty="0"/>
          </a:p>
          <a:p>
            <a:pPr marL="342900" indent="-342900"/>
            <a:r>
              <a:rPr lang="nl-NL" dirty="0"/>
              <a:t>Alle arbeids- en machine-uren in kaart gebracht</a:t>
            </a:r>
          </a:p>
          <a:p>
            <a:pPr marL="342900" indent="-342900"/>
            <a:r>
              <a:rPr lang="nl-NL" dirty="0"/>
              <a:t>Hiermee kun je arbeids- en machinekosten invullen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dirty="0"/>
          </a:p>
          <a:p>
            <a:pPr marL="342900" indent="-342900"/>
            <a:r>
              <a:rPr lang="nl-NL" dirty="0"/>
              <a:t>Materialen zijn bekend en berekend en kun je invullen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dirty="0"/>
          </a:p>
          <a:p>
            <a:pPr marL="342900" indent="-342900"/>
            <a:r>
              <a:rPr lang="nl-NL" dirty="0"/>
              <a:t>Indirecte kosten kun je doorrekenen. Dit is bij elk bedrijf anders.</a:t>
            </a:r>
          </a:p>
          <a:p>
            <a:pPr indent="0">
              <a:buNone/>
            </a:pPr>
            <a:r>
              <a:rPr lang="nl-NL" dirty="0"/>
              <a:t>    Vaak in de vorm van een opslagpercentage. Deze dient elk jaar</a:t>
            </a:r>
          </a:p>
          <a:p>
            <a:pPr indent="0">
              <a:buNone/>
            </a:pPr>
            <a:r>
              <a:rPr lang="nl-NL" dirty="0"/>
              <a:t>    te worden bijgesteld </a:t>
            </a:r>
            <a:r>
              <a:rPr lang="nl-NL" dirty="0">
                <a:sym typeface="Wingdings" panose="05000000000000000000" pitchFamily="2" charset="2"/>
              </a:rPr>
              <a:t> marktomstandigheden veranderen.</a:t>
            </a: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5038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1" ma:contentTypeDescription="Een nieuw document maken." ma:contentTypeScope="" ma:versionID="791710bb5c3cdedc062d150fd6507f7d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79df2f18a60d1fdbc4ccef9fa6b2873e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F6C01-126D-472B-A8FF-5D5245651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52BF44-3D17-486F-9930-59D313017E0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bbd6ea1b-8d45-4250-bdaf-fcfae63aec9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7f4119c-7916-45ed-98b1-e4d6d81e072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C0E1B76-2062-486E-90AF-7465E54EEA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11694</TotalTime>
  <Words>301</Words>
  <Application>Microsoft Office PowerPoint</Application>
  <PresentationFormat>Breedbeeld</PresentationFormat>
  <Paragraphs>90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Inleiding Calculeren en Begroten  in groen</vt:lpstr>
      <vt:lpstr>Wat is een project?</vt:lpstr>
      <vt:lpstr>Wat is goed Projectmanagement?</vt:lpstr>
      <vt:lpstr>Stappenplan opstellen begroting</vt:lpstr>
      <vt:lpstr>Stap 1: Inventariseren</vt:lpstr>
      <vt:lpstr>Stap 2  Bepalen van de arbeids- en machine-uren </vt:lpstr>
      <vt:lpstr>Stap 3 Bepalen van de materiaalkosten</vt:lpstr>
      <vt:lpstr>Stap 4 Bepalen van de indirecte kosten   (Staartkosten)</vt:lpstr>
      <vt:lpstr>Stap 5 Opstellen van de begroting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Chantal Bos</dc:creator>
  <cp:lastModifiedBy>Jacco Klappe</cp:lastModifiedBy>
  <cp:revision>122</cp:revision>
  <dcterms:created xsi:type="dcterms:W3CDTF">2018-09-14T09:56:42Z</dcterms:created>
  <dcterms:modified xsi:type="dcterms:W3CDTF">2019-09-25T06:45:25Z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